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68" r:id="rId6"/>
    <p:sldId id="258" r:id="rId7"/>
    <p:sldId id="27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7EE"/>
    <a:srgbClr val="F8C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64" d="100"/>
          <a:sy n="64" d="100"/>
        </p:scale>
        <p:origin x="748" y="5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4042" y="1433292"/>
            <a:ext cx="6856292" cy="3590596"/>
          </a:xfrm>
        </p:spPr>
        <p:txBody>
          <a:bodyPr>
            <a:normAutofit/>
          </a:bodyPr>
          <a:lstStyle/>
          <a:p>
            <a:r>
              <a:rPr lang="en-US" b="1" dirty="0"/>
              <a:t>Evaluation Summary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2B0768-13C6-76D5-EFF0-2E0F02019B1D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318106825"/>
              </p:ext>
            </p:extLst>
          </p:nvPr>
        </p:nvGraphicFramePr>
        <p:xfrm>
          <a:off x="550044" y="646044"/>
          <a:ext cx="9697200" cy="4169289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424300">
                  <a:extLst>
                    <a:ext uri="{9D8B030D-6E8A-4147-A177-3AD203B41FA5}">
                      <a16:colId xmlns:a16="http://schemas.microsoft.com/office/drawing/2014/main" val="556596474"/>
                    </a:ext>
                  </a:extLst>
                </a:gridCol>
                <a:gridCol w="2424300">
                  <a:extLst>
                    <a:ext uri="{9D8B030D-6E8A-4147-A177-3AD203B41FA5}">
                      <a16:colId xmlns:a16="http://schemas.microsoft.com/office/drawing/2014/main" val="2584300451"/>
                    </a:ext>
                  </a:extLst>
                </a:gridCol>
                <a:gridCol w="2424300">
                  <a:extLst>
                    <a:ext uri="{9D8B030D-6E8A-4147-A177-3AD203B41FA5}">
                      <a16:colId xmlns:a16="http://schemas.microsoft.com/office/drawing/2014/main" val="2395294849"/>
                    </a:ext>
                  </a:extLst>
                </a:gridCol>
                <a:gridCol w="2424300">
                  <a:extLst>
                    <a:ext uri="{9D8B030D-6E8A-4147-A177-3AD203B41FA5}">
                      <a16:colId xmlns:a16="http://schemas.microsoft.com/office/drawing/2014/main" val="1016792817"/>
                    </a:ext>
                  </a:extLst>
                </a:gridCol>
              </a:tblGrid>
              <a:tr h="780163">
                <a:tc>
                  <a:txBody>
                    <a:bodyPr/>
                    <a:lstStyle/>
                    <a:p>
                      <a:r>
                        <a:rPr lang="en-US" b="1" dirty="0"/>
                        <a:t>Criteria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Existing 24-month Plan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SIM Only + Leasing Plan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Comments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321999"/>
                  </a:ext>
                </a:extLst>
              </a:tr>
              <a:tr h="842429">
                <a:tc>
                  <a:txBody>
                    <a:bodyPr/>
                    <a:lstStyle/>
                    <a:p>
                      <a:r>
                        <a:rPr lang="en-US" b="1" dirty="0"/>
                        <a:t>Monthly Cost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$95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$84 ($59 lease + $25 SIM)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Leasing plan is slightly cheaper monthly.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435237"/>
                  </a:ext>
                </a:extLst>
              </a:tr>
              <a:tr h="842429">
                <a:tc>
                  <a:txBody>
                    <a:bodyPr/>
                    <a:lstStyle/>
                    <a:p>
                      <a:r>
                        <a:rPr lang="en-US" b="1"/>
                        <a:t>Upfront Cost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$0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Leasing plan is better due to zero upfront cost.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80555"/>
                  </a:ext>
                </a:extLst>
              </a:tr>
              <a:tr h="780163">
                <a:tc>
                  <a:txBody>
                    <a:bodyPr/>
                    <a:lstStyle/>
                    <a:p>
                      <a:r>
                        <a:rPr lang="en-US" b="1" dirty="0"/>
                        <a:t>Data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6GB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6GB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Both plans offer the same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021487"/>
                  </a:ext>
                </a:extLst>
              </a:tr>
              <a:tr h="780163">
                <a:tc>
                  <a:txBody>
                    <a:bodyPr/>
                    <a:lstStyle/>
                    <a:p>
                      <a:r>
                        <a:rPr lang="en-US" b="1"/>
                        <a:t>Talktime &amp; SMS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mins, 500 SMS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Existing plan is better for heavy usage.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67243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82C5C64-687B-9E8F-47FB-13B0426DB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88609"/>
              </p:ext>
            </p:extLst>
          </p:nvPr>
        </p:nvGraphicFramePr>
        <p:xfrm>
          <a:off x="536713" y="4815332"/>
          <a:ext cx="9710531" cy="182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437631">
                  <a:extLst>
                    <a:ext uri="{9D8B030D-6E8A-4147-A177-3AD203B41FA5}">
                      <a16:colId xmlns:a16="http://schemas.microsoft.com/office/drawing/2014/main" val="505403630"/>
                    </a:ext>
                  </a:extLst>
                </a:gridCol>
                <a:gridCol w="2424300">
                  <a:extLst>
                    <a:ext uri="{9D8B030D-6E8A-4147-A177-3AD203B41FA5}">
                      <a16:colId xmlns:a16="http://schemas.microsoft.com/office/drawing/2014/main" val="1232804310"/>
                    </a:ext>
                  </a:extLst>
                </a:gridCol>
                <a:gridCol w="2424300">
                  <a:extLst>
                    <a:ext uri="{9D8B030D-6E8A-4147-A177-3AD203B41FA5}">
                      <a16:colId xmlns:a16="http://schemas.microsoft.com/office/drawing/2014/main" val="1306076516"/>
                    </a:ext>
                  </a:extLst>
                </a:gridCol>
                <a:gridCol w="2424300">
                  <a:extLst>
                    <a:ext uri="{9D8B030D-6E8A-4147-A177-3AD203B41FA5}">
                      <a16:colId xmlns:a16="http://schemas.microsoft.com/office/drawing/2014/main" val="195265943"/>
                    </a:ext>
                  </a:extLst>
                </a:gridCol>
              </a:tblGrid>
              <a:tr h="698312">
                <a:tc>
                  <a:txBody>
                    <a:bodyPr/>
                    <a:lstStyle/>
                    <a:p>
                      <a:r>
                        <a:rPr lang="en-US" b="1" dirty="0"/>
                        <a:t>Phone Upgrade Options</a:t>
                      </a:r>
                    </a:p>
                  </a:txBody>
                  <a:tcPr anchor="ctr">
                    <a:solidFill>
                      <a:srgbClr val="F8CB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/>
                        <a:t>Trade-in ($150-$300 value)</a:t>
                      </a:r>
                    </a:p>
                  </a:txBody>
                  <a:tcPr anchor="ctr">
                    <a:solidFill>
                      <a:srgbClr val="F8CB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/>
                        <a:t>Upgrades after 1, 2, or 3 years</a:t>
                      </a:r>
                    </a:p>
                  </a:txBody>
                  <a:tcPr anchor="ctr">
                    <a:solidFill>
                      <a:srgbClr val="F8CB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Leasing plan offers predictable upgrade fees.</a:t>
                      </a:r>
                    </a:p>
                  </a:txBody>
                  <a:tcPr anchor="ctr">
                    <a:solidFill>
                      <a:srgbClr val="F8C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840277"/>
                  </a:ext>
                </a:extLst>
              </a:tr>
              <a:tr h="698312">
                <a:tc>
                  <a:txBody>
                    <a:bodyPr/>
                    <a:lstStyle/>
                    <a:p>
                      <a:r>
                        <a:rPr lang="en-US" b="1" dirty="0"/>
                        <a:t>Option to Keep Phone</a:t>
                      </a:r>
                      <a:endParaRPr lang="en-US" dirty="0"/>
                    </a:p>
                  </a:txBody>
                  <a:tcPr anchor="ctr">
                    <a:solidFill>
                      <a:srgbClr val="FBE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 anchor="ctr">
                    <a:solidFill>
                      <a:srgbClr val="FBE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>
                    <a:solidFill>
                      <a:srgbClr val="FBE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Existing plan is better for those who want to own the phone.</a:t>
                      </a:r>
                    </a:p>
                  </a:txBody>
                  <a:tcPr anchor="ctr">
                    <a:solidFill>
                      <a:srgbClr val="F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33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419" y="660400"/>
            <a:ext cx="6594768" cy="1566007"/>
          </a:xfrm>
        </p:spPr>
        <p:txBody>
          <a:bodyPr>
            <a:normAutofit/>
          </a:bodyPr>
          <a:lstStyle/>
          <a:p>
            <a:r>
              <a:rPr lang="en-US" dirty="0"/>
              <a:t>Target Segment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133DE-D2A0-668C-E5F3-879681C15F68}"/>
              </a:ext>
            </a:extLst>
          </p:cNvPr>
          <p:cNvSpPr txBox="1">
            <a:spLocks/>
          </p:cNvSpPr>
          <p:nvPr/>
        </p:nvSpPr>
        <p:spPr>
          <a:xfrm>
            <a:off x="4446104" y="2087216"/>
            <a:ext cx="7745896" cy="38762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2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Primary Target</a:t>
            </a:r>
            <a:r>
              <a:rPr lang="en-US" sz="2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Young customers (&lt;</a:t>
            </a:r>
            <a:r>
              <a:rPr lang="en-US" sz="22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30</a:t>
            </a:r>
            <a:r>
              <a:rPr lang="en-US" sz="2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years old) who want frequent upgrades (12-24 months).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endParaRPr lang="en-US" sz="2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2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Key Insights</a:t>
            </a:r>
            <a:r>
              <a:rPr lang="en-US" sz="2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2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63</a:t>
            </a:r>
            <a:r>
              <a:rPr lang="en-US" sz="2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% of customers under </a:t>
            </a:r>
            <a:r>
              <a:rPr lang="en-US" sz="22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30</a:t>
            </a:r>
            <a:r>
              <a:rPr lang="en-US" sz="2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are keen on leasing for yearly upgrades.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endParaRPr lang="en-US" sz="2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2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60</a:t>
            </a:r>
            <a:r>
              <a:rPr lang="en-US" sz="2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% say upfront costs matter the most.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2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58</a:t>
            </a:r>
            <a:r>
              <a:rPr lang="en-US" sz="2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% already trade in their phones, aligning with the leasing model.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192" y="136525"/>
            <a:ext cx="10639426" cy="817632"/>
          </a:xfrm>
        </p:spPr>
        <p:txBody>
          <a:bodyPr>
            <a:normAutofit/>
          </a:bodyPr>
          <a:lstStyle/>
          <a:p>
            <a:r>
              <a:rPr lang="en-US" sz="3600" b="1" dirty="0"/>
              <a:t>Recommendations and Product Name</a:t>
            </a:r>
            <a:endParaRPr lang="en-US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83609" y="954157"/>
            <a:ext cx="9739685" cy="36358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Highlight Affordability </a:t>
            </a:r>
            <a:r>
              <a:rPr lang="en-US" dirty="0"/>
              <a:t>: Emphasize $0 upfront cost and monthly savings in marketing campaigns.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Enhance Upgrade Options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 upgrade fees ($300 for 1-year upgrade is high).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Offer trade-in discounts to incentivize early upgrades.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 </a:t>
            </a:r>
            <a:r>
              <a:rPr lang="en-US" b="1" dirty="0" err="1"/>
              <a:t>Talktime</a:t>
            </a:r>
            <a:r>
              <a:rPr lang="en-US" b="1" dirty="0"/>
              <a:t> &amp; SMS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Increase limits to match or approach the existing plan (e.g., unlimited </a:t>
            </a:r>
            <a:r>
              <a:rPr lang="en-US" dirty="0" err="1"/>
              <a:t>talktime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3609" y="4024243"/>
            <a:ext cx="8793486" cy="375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Proposed Product Names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FlexLease</a:t>
            </a:r>
            <a:r>
              <a:rPr lang="en-US" dirty="0"/>
              <a:t>: Highlights flexibility and leasing benefits.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UpgradePro</a:t>
            </a:r>
            <a:r>
              <a:rPr lang="en-US" b="1" dirty="0"/>
              <a:t> Plan</a:t>
            </a:r>
            <a:r>
              <a:rPr lang="en-US" dirty="0"/>
              <a:t>: Targets customers valuing frequent upgrades.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NextPhone</a:t>
            </a:r>
            <a:r>
              <a:rPr lang="en-US" b="1" dirty="0"/>
              <a:t> Plan</a:t>
            </a:r>
            <a:r>
              <a:rPr lang="en-US" dirty="0"/>
              <a:t>: Appeals to younger audiences keen on always having the latest phone.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{53C2610C-AACF-4002-903C-488F0AA53D07}tf33968143_win32</Template>
  <TotalTime>18</TotalTime>
  <Words>287</Words>
  <Application>Microsoft Office PowerPoint</Application>
  <PresentationFormat>Widescreen</PresentationFormat>
  <Paragraphs>54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Avenir Next LT Pro</vt:lpstr>
      <vt:lpstr>Calibri</vt:lpstr>
      <vt:lpstr>Custom</vt:lpstr>
      <vt:lpstr>Evaluation Summary</vt:lpstr>
      <vt:lpstr>PowerPoint Presentation</vt:lpstr>
      <vt:lpstr>Target Segment</vt:lpstr>
      <vt:lpstr>Recommendations and Product Name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Aayush Singh</dc:creator>
  <cp:lastModifiedBy>Aayush Singh</cp:lastModifiedBy>
  <cp:revision>1</cp:revision>
  <dcterms:created xsi:type="dcterms:W3CDTF">2024-12-19T04:56:22Z</dcterms:created>
  <dcterms:modified xsi:type="dcterms:W3CDTF">2024-12-19T05:14:23Z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